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80" r:id="rId9"/>
    <p:sldId id="277" r:id="rId10"/>
    <p:sldId id="266" r:id="rId11"/>
    <p:sldId id="267" r:id="rId12"/>
    <p:sldId id="263" r:id="rId13"/>
    <p:sldId id="257" r:id="rId14"/>
    <p:sldId id="262" r:id="rId15"/>
    <p:sldId id="258" r:id="rId16"/>
    <p:sldId id="259" r:id="rId17"/>
    <p:sldId id="260" r:id="rId18"/>
    <p:sldId id="261" r:id="rId19"/>
    <p:sldId id="264" r:id="rId20"/>
    <p:sldId id="265" r:id="rId21"/>
    <p:sldId id="268" r:id="rId22"/>
    <p:sldId id="269" r:id="rId23"/>
    <p:sldId id="270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90"/>
  </p:normalViewPr>
  <p:slideViewPr>
    <p:cSldViewPr snapToGrid="0">
      <p:cViewPr varScale="1">
        <p:scale>
          <a:sx n="109" d="100"/>
          <a:sy n="109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563A-45BF-154C-9E72-452150A56EB6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33CA-94F9-5B4F-920F-425EBA13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Inflation of test statistics in all groups, worst in the Asian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2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show inflation of test statistics not controlled after adjusting for first 5 PCs. Note: this is the subgroup with the worst case-control imbalance: 383 cases, 307 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looks good after controlling for 3 PCs. Two secondary loci: chr4 and chr12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looks good after adjusting for 1 PC. Secondary loci on </a:t>
            </a:r>
            <a:r>
              <a:rPr lang="en-US" dirty="0" err="1"/>
              <a:t>chr</a:t>
            </a:r>
            <a:r>
              <a:rPr lang="en-US" dirty="0"/>
              <a:t> 2, 4, 15, 18, 19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looks OK after adjusting for 3 PCs. No significant secondary loci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QQ plot looks OK after 5 PCs but the Manhattan plot shows that there are still scattered markers with small p-values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6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stratification not controlled.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233CA-94F9-5B4F-920F-425EBA1360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C3E-C31B-4754-9345-D9EA4B2EF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898AA-C935-4835-98AB-8ED428E7C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BB05F-9FB9-4955-9338-59D8AB44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89048-75F6-42D2-B661-BAF6740B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E1013-4CE2-48FC-9E1B-8902E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9F75-7BA6-4F59-B859-9AF26329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BE9DC-470D-4B40-963D-98B8867DF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09EB0-1ADE-4EE3-9B83-E7A561A2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FBC5-A6C6-4361-A021-0B7FE998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952A7-0BEB-4887-B473-FBFB91A4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6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E5F27-0F47-4722-AA6D-89AC48790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CAC04-6F92-415A-A95B-56310C2BC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3A17A-D5F3-499D-8324-0F4B9475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DE255-7115-4989-BF50-82A5A5E8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AE046-8C11-41DB-9887-00992D4F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D933-947D-4A68-8D8D-461D7B3B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287-A30F-4310-85AD-ED836D58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1AAE-4B3D-4FCC-AA23-193AFFE3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6512-C378-4743-BFDD-C7F8677E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E3CA-7825-4500-84AE-A188E7E6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6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129-90AC-4C4B-B154-BB531320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0096-B299-4C80-9253-551D4D3D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4F5D-5806-45E4-893B-2B665656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00FB8-4D77-4622-9EDC-DA012108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A100-06C0-4E32-9C5B-ED0199C9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9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062C-6A39-4DBE-B310-A271A464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FA2C-A336-44DE-A533-64B94D051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0B689-B795-46DC-9234-3CDFC177D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69716-069F-4008-A304-C71E3C59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3B2E-93F6-45BD-A0CF-460BA7AA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6C1D-E7A1-4B3C-97C9-3F860C41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1B3-CD2D-4625-BCEE-CEA482AB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2E19C-816C-4F6A-BDAF-8F4F76668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988EF-0B09-4C2A-A8B0-29CF86DAA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E9463-D47D-4EE3-8EB3-75B2F86FC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5196A-7412-4950-B7CC-93E8DA39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BDC79-F66F-49ED-8542-6A1C993B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9DDC6-28A6-4B77-945F-34480889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96041-A351-4687-B57A-4B2FF947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99CE-06FA-4096-A881-0C20B70D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26F77-2F7E-4A20-A130-7534CE5F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1AC1A-04E0-4DA7-AA47-B4DB20FE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2EF3-D599-4D04-A5A0-D1721154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B2FA9-E357-481B-8EE8-BADF2D65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378A6-A08F-4543-ABD2-723B76B1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152-E9B7-450F-B2AF-A3E47068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2D89-5539-4409-B72F-CE58E25E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FAB2-F6DA-45D6-9F62-F991BC287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1C39-5B9F-449F-9E38-02243775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82CAC-8B50-4E43-B920-8C37EBD9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1A8C4-F4E5-4E31-80A7-5C2D12BF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E9073-8D9E-457D-9416-674DA0B4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EA8D-EA5E-48AC-8973-BFB487A0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3CD7B-9C9F-4A86-AA83-61CB0EE66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4F65E-3FB7-49D7-B7BF-87165527D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1C10E-FE7F-448C-BCE6-E735DA6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66B71-FA9B-46A0-A7E5-85E3550A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F9939-E92C-4132-8E2B-2F301D13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1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7DFD2-3D90-4756-943B-35BF246C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229E5-3C7F-495C-BBFD-B5E150CD7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39676-33B3-4291-A23A-240CF36D2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85C1-E433-47B8-B2EA-DBB48E7D225F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57573-7F4A-49D8-B399-F1DF5285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2D23-86CE-453C-8541-F6324AF4D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2E3C-E023-47E2-A23C-06E0DAC33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0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wmf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w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B775-EF17-42CD-8BCF-E3574BAFC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GWAS of SSNS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22C3D-0FF8-4457-A95B-8E47FDF45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management, QC and exploratory analyses</a:t>
            </a:r>
          </a:p>
          <a:p>
            <a:r>
              <a:rPr lang="en-US" sz="2800" dirty="0"/>
              <a:t>03/03/2020</a:t>
            </a:r>
          </a:p>
        </p:txBody>
      </p:sp>
    </p:spTree>
    <p:extLst>
      <p:ext uri="{BB962C8B-B14F-4D97-AF65-F5344CB8AC3E}">
        <p14:creationId xmlns:p14="http://schemas.microsoft.com/office/powerpoint/2010/main" val="279050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423-248A-45B0-8EF5-A5CD6218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SSNS GWAS: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8EEA-6193-45F1-ADD7-8A1D05A1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078"/>
            <a:ext cx="10515600" cy="4351338"/>
          </a:xfrm>
        </p:spPr>
        <p:txBody>
          <a:bodyPr/>
          <a:lstStyle/>
          <a:p>
            <a:r>
              <a:rPr lang="en-US" dirty="0"/>
              <a:t>Pre-imputation QC with Rayner’s HRC-1000G imputation preparation and checking toolbox and appropriate ancestry specific reference</a:t>
            </a:r>
          </a:p>
          <a:p>
            <a:r>
              <a:rPr lang="en-US" dirty="0"/>
              <a:t>Genotype data imputation using Michigan Imputation Server</a:t>
            </a:r>
          </a:p>
          <a:p>
            <a:r>
              <a:rPr lang="en-US" dirty="0"/>
              <a:t>1000 Genomes reference imputation panel</a:t>
            </a:r>
          </a:p>
          <a:p>
            <a:r>
              <a:rPr lang="en-US" dirty="0"/>
              <a:t>Variants imputed with high quality - R</a:t>
            </a:r>
            <a:r>
              <a:rPr lang="en-US" baseline="30000" dirty="0"/>
              <a:t>2</a:t>
            </a:r>
            <a:r>
              <a:rPr lang="en-US" dirty="0"/>
              <a:t> &gt;= 0.3 - analyzed</a:t>
            </a:r>
          </a:p>
        </p:txBody>
      </p:sp>
    </p:spTree>
    <p:extLst>
      <p:ext uri="{BB962C8B-B14F-4D97-AF65-F5344CB8AC3E}">
        <p14:creationId xmlns:p14="http://schemas.microsoft.com/office/powerpoint/2010/main" val="406812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0953-6EB3-4700-943B-36507BF5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plot: all cases and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469C5-F377-4F59-A187-1AEB59A6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097"/>
            <a:ext cx="4048607" cy="4120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F5B43-AF98-4E3A-B245-E475F153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07" y="1749097"/>
            <a:ext cx="3988415" cy="4120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CAB45-B7A2-4445-8DF6-320D7412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22" y="1749097"/>
            <a:ext cx="3981005" cy="4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8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F699-C816-4291-9569-C68EC9C8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analysis by ancestry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DDE5B-2AE5-4110-8B86-CCF795167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Association analysis per pop</a:t>
            </a:r>
            <a:br>
              <a:rPr lang="en-US"/>
            </a:br>
            <a:r>
              <a:rPr lang="en-US" sz="3200"/>
              <a:t>[MAF &gt;= 0.05, no covariates, logistic model, Wald test]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D0770-3F0B-41A7-B23E-3E97BE0D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03" y="1868128"/>
            <a:ext cx="2390190" cy="263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26539-290B-4552-84E1-327AC7D1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10" y="1868128"/>
            <a:ext cx="2346697" cy="263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70C3A-7A53-40FA-A51D-7C6B53DD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18" y="1868127"/>
            <a:ext cx="2313552" cy="2639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A4180-676A-4EF8-B054-ECEEFBF79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81" y="1868127"/>
            <a:ext cx="2425551" cy="2759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E92C-18C0-4E66-85D0-5096E65C8033}"/>
              </a:ext>
            </a:extLst>
          </p:cNvPr>
          <p:cNvSpPr txBox="1"/>
          <p:nvPr/>
        </p:nvSpPr>
        <p:spPr>
          <a:xfrm>
            <a:off x="2005780" y="4760960"/>
            <a:ext cx="7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86C1E-0C91-4EF2-9D59-314692A467FC}"/>
              </a:ext>
            </a:extLst>
          </p:cNvPr>
          <p:cNvSpPr txBox="1"/>
          <p:nvPr/>
        </p:nvSpPr>
        <p:spPr>
          <a:xfrm>
            <a:off x="4562167" y="4760960"/>
            <a:ext cx="11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European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E711D-A0A2-435F-9C80-848CF4628088}"/>
              </a:ext>
            </a:extLst>
          </p:cNvPr>
          <p:cNvSpPr txBox="1"/>
          <p:nvPr/>
        </p:nvSpPr>
        <p:spPr>
          <a:xfrm>
            <a:off x="7242563" y="4760960"/>
            <a:ext cx="14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African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6EE3A-F672-47A3-917E-6D2E6C434EA5}"/>
              </a:ext>
            </a:extLst>
          </p:cNvPr>
          <p:cNvSpPr txBox="1"/>
          <p:nvPr/>
        </p:nvSpPr>
        <p:spPr>
          <a:xfrm>
            <a:off x="10058400" y="4760960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247463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Association analysis per pop</a:t>
            </a:r>
            <a:br>
              <a:rPr lang="en-US"/>
            </a:br>
            <a:r>
              <a:rPr lang="en-US" sz="3200"/>
              <a:t>[MAF &gt;= 0.05, no covariates, logistic model, Wald test]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7E92C-18C0-4E66-85D0-5096E65C8033}"/>
              </a:ext>
            </a:extLst>
          </p:cNvPr>
          <p:cNvSpPr txBox="1"/>
          <p:nvPr/>
        </p:nvSpPr>
        <p:spPr>
          <a:xfrm>
            <a:off x="2674373" y="3729163"/>
            <a:ext cx="7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86C1E-0C91-4EF2-9D59-314692A467FC}"/>
              </a:ext>
            </a:extLst>
          </p:cNvPr>
          <p:cNvSpPr txBox="1"/>
          <p:nvPr/>
        </p:nvSpPr>
        <p:spPr>
          <a:xfrm>
            <a:off x="2467894" y="6169137"/>
            <a:ext cx="11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European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E711D-A0A2-435F-9C80-848CF4628088}"/>
              </a:ext>
            </a:extLst>
          </p:cNvPr>
          <p:cNvSpPr txBox="1"/>
          <p:nvPr/>
        </p:nvSpPr>
        <p:spPr>
          <a:xfrm>
            <a:off x="8977959" y="3761581"/>
            <a:ext cx="14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African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6EE3A-F672-47A3-917E-6D2E6C434EA5}"/>
              </a:ext>
            </a:extLst>
          </p:cNvPr>
          <p:cNvSpPr txBox="1"/>
          <p:nvPr/>
        </p:nvSpPr>
        <p:spPr>
          <a:xfrm>
            <a:off x="8977959" y="6179085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2435C2-C4DC-4BEF-BB83-2438109BE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9"/>
          <a:stretch/>
        </p:blipFill>
        <p:spPr>
          <a:xfrm>
            <a:off x="387268" y="1786521"/>
            <a:ext cx="5447072" cy="1841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5809C-B661-4A20-BAA7-BBE83DF3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3" y="4179668"/>
            <a:ext cx="5531698" cy="192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BA371D-4B76-4240-86D5-1A6D331B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662" y="1786521"/>
            <a:ext cx="5679236" cy="1965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758CF-398C-4EF3-95B2-D7D06220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48" y="4179666"/>
            <a:ext cx="5693659" cy="19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9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lang="en-US" dirty="0"/>
              <a:t>Asian ancestry: Association [Wald test]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54A79-395E-4DD7-8E2F-960D7E03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30" y="933318"/>
            <a:ext cx="5899355" cy="1884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104F61-70F6-4340-A07B-97324C70C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78"/>
          <a:stretch/>
        </p:blipFill>
        <p:spPr>
          <a:xfrm>
            <a:off x="7587908" y="933318"/>
            <a:ext cx="1685173" cy="1884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7EEAB-D222-46FD-9EC2-55953A7F8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531" y="2895266"/>
            <a:ext cx="5899354" cy="180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686DD-D257-477B-AC29-11EC4AAB0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908" y="2895266"/>
            <a:ext cx="1685173" cy="180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815B2-4701-4EC8-B27E-5C20CEA63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498" y="4773820"/>
            <a:ext cx="5985388" cy="2084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071A4-2BC5-4F68-A8D9-7B935AF0B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908" y="4857134"/>
            <a:ext cx="1685173" cy="2000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18BBF8-B169-49BB-A52A-92E829778148}"/>
              </a:ext>
            </a:extLst>
          </p:cNvPr>
          <p:cNvSpPr txBox="1"/>
          <p:nvPr/>
        </p:nvSpPr>
        <p:spPr>
          <a:xfrm>
            <a:off x="206476" y="984525"/>
            <a:ext cx="104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for </a:t>
            </a:r>
          </a:p>
          <a:p>
            <a:r>
              <a:rPr lang="en-US" dirty="0"/>
              <a:t>1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1098-3BE9-44F7-8631-1B326E2E342F}"/>
              </a:ext>
            </a:extLst>
          </p:cNvPr>
          <p:cNvSpPr txBox="1"/>
          <p:nvPr/>
        </p:nvSpPr>
        <p:spPr>
          <a:xfrm>
            <a:off x="206476" y="2979174"/>
            <a:ext cx="86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B9390-944B-45C0-A24A-90469051559F}"/>
              </a:ext>
            </a:extLst>
          </p:cNvPr>
          <p:cNvSpPr txBox="1"/>
          <p:nvPr/>
        </p:nvSpPr>
        <p:spPr>
          <a:xfrm>
            <a:off x="255638" y="5063613"/>
            <a:ext cx="76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PCs</a:t>
            </a:r>
          </a:p>
        </p:txBody>
      </p:sp>
    </p:spTree>
    <p:extLst>
      <p:ext uri="{BB962C8B-B14F-4D97-AF65-F5344CB8AC3E}">
        <p14:creationId xmlns:p14="http://schemas.microsoft.com/office/powerpoint/2010/main" val="85621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lang="en-US" dirty="0"/>
              <a:t>European ancestry: Association [Wald test]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8BBF8-B169-49BB-A52A-92E829778148}"/>
              </a:ext>
            </a:extLst>
          </p:cNvPr>
          <p:cNvSpPr txBox="1"/>
          <p:nvPr/>
        </p:nvSpPr>
        <p:spPr>
          <a:xfrm>
            <a:off x="206476" y="984525"/>
            <a:ext cx="104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for </a:t>
            </a:r>
          </a:p>
          <a:p>
            <a:r>
              <a:rPr lang="en-US" dirty="0"/>
              <a:t>1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1098-3BE9-44F7-8631-1B326E2E342F}"/>
              </a:ext>
            </a:extLst>
          </p:cNvPr>
          <p:cNvSpPr txBox="1"/>
          <p:nvPr/>
        </p:nvSpPr>
        <p:spPr>
          <a:xfrm>
            <a:off x="206476" y="2979174"/>
            <a:ext cx="86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B9390-944B-45C0-A24A-90469051559F}"/>
              </a:ext>
            </a:extLst>
          </p:cNvPr>
          <p:cNvSpPr txBox="1"/>
          <p:nvPr/>
        </p:nvSpPr>
        <p:spPr>
          <a:xfrm>
            <a:off x="255638" y="5063613"/>
            <a:ext cx="76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E0EDB-5904-4AE0-AF8E-E21CE3D9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50" y="992916"/>
            <a:ext cx="5545395" cy="191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961FB-EB8F-4C46-88DD-9923260C2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38" y="981428"/>
            <a:ext cx="1672470" cy="1818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B2F56A-BAFD-45C0-9539-249999466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650" y="2883077"/>
            <a:ext cx="5545399" cy="1914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B05026-3540-4046-B785-FD01194E5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591" y="2883078"/>
            <a:ext cx="1748517" cy="1914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EAD86D-D8F0-46B5-BE49-C56FA816B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488" y="4803708"/>
            <a:ext cx="5545395" cy="2054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518B3D-BEC4-4ABA-AAC4-DFB72892F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349" y="4797753"/>
            <a:ext cx="1636759" cy="2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lang="en-US" dirty="0"/>
              <a:t>African ancestry: Association [Wald test]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8BBF8-B169-49BB-A52A-92E829778148}"/>
              </a:ext>
            </a:extLst>
          </p:cNvPr>
          <p:cNvSpPr txBox="1"/>
          <p:nvPr/>
        </p:nvSpPr>
        <p:spPr>
          <a:xfrm>
            <a:off x="206476" y="984525"/>
            <a:ext cx="104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for </a:t>
            </a:r>
          </a:p>
          <a:p>
            <a:r>
              <a:rPr lang="en-US" dirty="0"/>
              <a:t>1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1098-3BE9-44F7-8631-1B326E2E342F}"/>
              </a:ext>
            </a:extLst>
          </p:cNvPr>
          <p:cNvSpPr txBox="1"/>
          <p:nvPr/>
        </p:nvSpPr>
        <p:spPr>
          <a:xfrm>
            <a:off x="206476" y="2979174"/>
            <a:ext cx="86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B9390-944B-45C0-A24A-90469051559F}"/>
              </a:ext>
            </a:extLst>
          </p:cNvPr>
          <p:cNvSpPr txBox="1"/>
          <p:nvPr/>
        </p:nvSpPr>
        <p:spPr>
          <a:xfrm>
            <a:off x="255638" y="5063613"/>
            <a:ext cx="76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0A2B5-E965-4043-A7C4-DCE05EF0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23" y="984525"/>
            <a:ext cx="5567970" cy="190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564A2-E3D1-4011-9866-E09D57FA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80" y="984525"/>
            <a:ext cx="1680351" cy="1900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87DB0-DFE2-49FF-96B6-B08F3C5B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91" y="2884592"/>
            <a:ext cx="5577802" cy="1923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58F90-FF47-4775-9139-C6D38311B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880" y="2884592"/>
            <a:ext cx="1680351" cy="1909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5D113-9AA4-4662-9EAB-01E0B216D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944" y="4734552"/>
            <a:ext cx="5653549" cy="2101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F047C-AF3A-4A77-BC68-EF7A20924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880" y="4794151"/>
            <a:ext cx="1680351" cy="20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74C3-D1C6-4974-B171-8DF6F795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ancestry: Association [Wald test]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8BBF8-B169-49BB-A52A-92E829778148}"/>
              </a:ext>
            </a:extLst>
          </p:cNvPr>
          <p:cNvSpPr txBox="1"/>
          <p:nvPr/>
        </p:nvSpPr>
        <p:spPr>
          <a:xfrm>
            <a:off x="206476" y="984525"/>
            <a:ext cx="104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for </a:t>
            </a:r>
          </a:p>
          <a:p>
            <a:r>
              <a:rPr lang="en-US" dirty="0"/>
              <a:t>1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A1098-3BE9-44F7-8631-1B326E2E342F}"/>
              </a:ext>
            </a:extLst>
          </p:cNvPr>
          <p:cNvSpPr txBox="1"/>
          <p:nvPr/>
        </p:nvSpPr>
        <p:spPr>
          <a:xfrm>
            <a:off x="206476" y="2979174"/>
            <a:ext cx="86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B9390-944B-45C0-A24A-90469051559F}"/>
              </a:ext>
            </a:extLst>
          </p:cNvPr>
          <p:cNvSpPr txBox="1"/>
          <p:nvPr/>
        </p:nvSpPr>
        <p:spPr>
          <a:xfrm>
            <a:off x="255638" y="5063613"/>
            <a:ext cx="76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EE73D-9DA4-4AA3-97A0-8F66343C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85" y="973822"/>
            <a:ext cx="5446294" cy="1896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82B2E-5216-464D-A875-E7291E34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21" y="982401"/>
            <a:ext cx="1722882" cy="1934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5CE27-B7B1-4AFE-9981-B8B5BF17A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537" y="2870248"/>
            <a:ext cx="5502442" cy="1934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E3672-6C1A-49F4-8508-C40684BF6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51" y="2870248"/>
            <a:ext cx="1777452" cy="1991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60355-02F2-4F63-B29A-B2634401A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389" y="4804730"/>
            <a:ext cx="5558590" cy="20637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B92415-4AA1-42CA-A1EA-AC093403A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521" y="4860741"/>
            <a:ext cx="1722882" cy="20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A090-CEE7-4F30-B2A4-14805731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C8D70-F5B3-4EF5-A6FD-1B9E06355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CB6F-8D57-974B-899B-2263D50C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SSNS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5214-C410-C147-8548-4001B116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Cases</a:t>
            </a:r>
          </a:p>
          <a:p>
            <a:r>
              <a:rPr lang="en-US" dirty="0"/>
              <a:t>Starting n = 762 multi-ethnic SSNS samples</a:t>
            </a:r>
          </a:p>
          <a:p>
            <a:r>
              <a:rPr lang="en-US" dirty="0"/>
              <a:t>Ancestry/ethnicity – Asian 386 (50.6%), Black 161 (21.1%) , Caucasian 149 (19.6%), Hispanic/”Mixed” (8.7%)</a:t>
            </a:r>
          </a:p>
          <a:p>
            <a:r>
              <a:rPr lang="en-US" dirty="0"/>
              <a:t>Genotyped on Illumina MEGA Global SNP chip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Controls</a:t>
            </a:r>
          </a:p>
          <a:p>
            <a:r>
              <a:rPr lang="en-US" dirty="0"/>
              <a:t>Initial controls: 1000 Genomes Phase 3 version 5 </a:t>
            </a:r>
          </a:p>
        </p:txBody>
      </p:sp>
    </p:spTree>
    <p:extLst>
      <p:ext uri="{BB962C8B-B14F-4D97-AF65-F5344CB8AC3E}">
        <p14:creationId xmlns:p14="http://schemas.microsoft.com/office/powerpoint/2010/main" val="133378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8ABB69-EFF4-4757-A33A-2BE4C1A4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joint analysis controlling for PCs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D3418-D9FD-49D1-98CA-64DD0CAC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2594"/>
            <a:ext cx="5576008" cy="1925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6184C-118E-46AA-9C81-400EE888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84" y="1042220"/>
            <a:ext cx="1934425" cy="2104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512F0-3BBA-4DBD-8E97-5A2AFCB0E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88709"/>
            <a:ext cx="5576008" cy="1934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C0412-A7DA-435B-838C-FF937BBE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64" y="4990713"/>
            <a:ext cx="5480144" cy="1881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4FB640-50BF-42C2-A81E-50691F974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595" y="4923777"/>
            <a:ext cx="1781914" cy="1934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1B22F-709C-4837-8A1F-6F409C368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084" y="3072734"/>
            <a:ext cx="1934425" cy="1880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CD7B69-E648-4BC9-BD08-04A6BAB51540}"/>
              </a:ext>
            </a:extLst>
          </p:cNvPr>
          <p:cNvSpPr txBox="1"/>
          <p:nvPr/>
        </p:nvSpPr>
        <p:spPr>
          <a:xfrm>
            <a:off x="216310" y="1553497"/>
            <a:ext cx="62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EC476-6787-4CD6-8785-2E7CB9EB1DBD}"/>
              </a:ext>
            </a:extLst>
          </p:cNvPr>
          <p:cNvSpPr txBox="1"/>
          <p:nvPr/>
        </p:nvSpPr>
        <p:spPr>
          <a:xfrm>
            <a:off x="131325" y="3785419"/>
            <a:ext cx="70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61356-6EE1-4252-ABA9-62C4D56E1552}"/>
              </a:ext>
            </a:extLst>
          </p:cNvPr>
          <p:cNvSpPr txBox="1"/>
          <p:nvPr/>
        </p:nvSpPr>
        <p:spPr>
          <a:xfrm>
            <a:off x="150935" y="5521556"/>
            <a:ext cx="70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PCs</a:t>
            </a:r>
          </a:p>
        </p:txBody>
      </p:sp>
    </p:spTree>
    <p:extLst>
      <p:ext uri="{BB962C8B-B14F-4D97-AF65-F5344CB8AC3E}">
        <p14:creationId xmlns:p14="http://schemas.microsoft.com/office/powerpoint/2010/main" val="111691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4977-475E-4F8F-915F-F04B64E7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313"/>
          </a:xfrm>
        </p:spPr>
        <p:txBody>
          <a:bodyPr/>
          <a:lstStyle/>
          <a:p>
            <a:r>
              <a:rPr lang="en-US" dirty="0"/>
              <a:t>Number of significant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D45E-82A8-4224-AADC-C1C70371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53"/>
            <a:ext cx="10515600" cy="4351338"/>
          </a:xfrm>
        </p:spPr>
        <p:txBody>
          <a:bodyPr/>
          <a:lstStyle/>
          <a:p>
            <a:r>
              <a:rPr lang="en-US" dirty="0"/>
              <a:t>Formal analysis of number of significant PCs </a:t>
            </a:r>
          </a:p>
          <a:p>
            <a:pPr lvl="1"/>
            <a:r>
              <a:rPr lang="en-US" dirty="0"/>
              <a:t>4 [Minimum Average Partial test  - Shriner, 2012]</a:t>
            </a:r>
          </a:p>
          <a:p>
            <a:pPr lvl="1"/>
            <a:r>
              <a:rPr lang="en-US" dirty="0"/>
              <a:t>5 [Tracy-</a:t>
            </a:r>
            <a:r>
              <a:rPr lang="en-US" dirty="0" err="1"/>
              <a:t>Widom</a:t>
            </a:r>
            <a:r>
              <a:rPr lang="en-US" dirty="0"/>
              <a:t> test – Tracy &amp; </a:t>
            </a:r>
            <a:r>
              <a:rPr lang="en-US" dirty="0" err="1"/>
              <a:t>Widom</a:t>
            </a:r>
            <a:r>
              <a:rPr lang="en-US" dirty="0"/>
              <a:t>, 1994; Patterson et al, 2006)</a:t>
            </a:r>
          </a:p>
          <a:p>
            <a:r>
              <a:rPr lang="en-US" dirty="0"/>
              <a:t>Distribution of eigenvalues and scree plot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A540C-7083-477C-8663-0C46E2F1D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55"/>
          <a:stretch/>
        </p:blipFill>
        <p:spPr>
          <a:xfrm>
            <a:off x="1330401" y="3429000"/>
            <a:ext cx="2104104" cy="2195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C5142-568E-DF43-BD84-6EA05797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41" y="3244098"/>
            <a:ext cx="4965118" cy="36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5F7ADE-3198-1C44-8C87-72F22839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83" y="38150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Exploratory analysis controlling for GRM and 4 PCs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8CDDA-73B4-5D4E-8E7F-CAAE80564D21}"/>
              </a:ext>
            </a:extLst>
          </p:cNvPr>
          <p:cNvSpPr txBox="1"/>
          <p:nvPr/>
        </p:nvSpPr>
        <p:spPr>
          <a:xfrm>
            <a:off x="457200" y="3429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GRM only</a:t>
            </a:r>
          </a:p>
          <a:p>
            <a:r>
              <a:rPr lang="en-US" dirty="0" err="1"/>
              <a:t>emmax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F626A-7B94-5D4E-8832-074B4ED39AD3}"/>
              </a:ext>
            </a:extLst>
          </p:cNvPr>
          <p:cNvSpPr txBox="1"/>
          <p:nvPr/>
        </p:nvSpPr>
        <p:spPr>
          <a:xfrm>
            <a:off x="152400" y="525369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GRM and 4 PCs</a:t>
            </a:r>
          </a:p>
          <a:p>
            <a:pPr algn="ctr"/>
            <a:r>
              <a:rPr lang="en-US" dirty="0" err="1"/>
              <a:t>emmax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2EF8E-E465-6D48-9A55-AE51B07A3612}"/>
              </a:ext>
            </a:extLst>
          </p:cNvPr>
          <p:cNvSpPr txBox="1"/>
          <p:nvPr/>
        </p:nvSpPr>
        <p:spPr>
          <a:xfrm>
            <a:off x="457200" y="146281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PCs only</a:t>
            </a:r>
          </a:p>
          <a:p>
            <a:r>
              <a:rPr lang="en-US" dirty="0"/>
              <a:t>Wald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3FD48-3AA6-364E-BB01-FEC457D4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33" y="1038399"/>
            <a:ext cx="5651500" cy="191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557DD-84A6-E24A-8CBD-4DA63F52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961" y="947069"/>
            <a:ext cx="1846965" cy="191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3C0CD-952C-C347-B133-B243FF969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633" y="2980686"/>
            <a:ext cx="5638800" cy="189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C2F88-0B7F-704C-9BA2-E45B8C787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066" y="2938557"/>
            <a:ext cx="1809860" cy="19273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BF03B4-B78F-184A-A816-5187A8829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333" y="4965700"/>
            <a:ext cx="5638800" cy="189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C3D46-C056-054F-B0A0-EF5B9C43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758" y="4953874"/>
            <a:ext cx="1784168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2317-F026-A34F-A998-3D4DEC71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Analysis using Firth bias-corrected logistic model</a:t>
            </a:r>
            <a:br>
              <a:rPr lang="en-US" sz="4000" dirty="0"/>
            </a:br>
            <a:r>
              <a:rPr lang="en-US" sz="4000" dirty="0"/>
              <a:t>[adjusting for 4 PCs]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3C309-B670-4544-A543-A4C313BD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43126"/>
            <a:ext cx="8686800" cy="2941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4EBBE-D620-E844-A3C4-D31366B0B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0" y="2143125"/>
            <a:ext cx="2921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6404-063A-B243-95E7-8FFFAE81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0D0-5B96-984E-A6FE-242A7750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selection of 1000G controls matched for ancestry</a:t>
            </a:r>
          </a:p>
          <a:p>
            <a:r>
              <a:rPr lang="en-US" dirty="0"/>
              <a:t>As expected, there is significant population stratification </a:t>
            </a:r>
          </a:p>
          <a:p>
            <a:r>
              <a:rPr lang="en-US" dirty="0"/>
              <a:t>Per population group analysis shows group specific hits outside </a:t>
            </a:r>
            <a:r>
              <a:rPr lang="en-US" dirty="0" err="1"/>
              <a:t>chr.</a:t>
            </a:r>
            <a:r>
              <a:rPr lang="en-US" dirty="0"/>
              <a:t> 6 locus [SSNS Asian analysis needs checking]</a:t>
            </a:r>
          </a:p>
          <a:p>
            <a:r>
              <a:rPr lang="en-US" dirty="0"/>
              <a:t>Number of significant PCs to adjust for in association tests 4-5 but first 5 PCs gives better QQ and Manhattan plots than any model including kinship matrix</a:t>
            </a:r>
          </a:p>
          <a:p>
            <a:r>
              <a:rPr lang="en-US" dirty="0"/>
              <a:t>Joint analysis still not satisfactory even after adjustment for computed kinship matrix and PCs</a:t>
            </a:r>
          </a:p>
        </p:txBody>
      </p:sp>
    </p:spTree>
    <p:extLst>
      <p:ext uri="{BB962C8B-B14F-4D97-AF65-F5344CB8AC3E}">
        <p14:creationId xmlns:p14="http://schemas.microsoft.com/office/powerpoint/2010/main" val="56544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6404-063A-B243-95E7-8FFFAE81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50D0-5B96-984E-A6FE-242A77500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Troubleshooting of SSNS Asian analysis</a:t>
            </a:r>
          </a:p>
          <a:p>
            <a:r>
              <a:rPr lang="en-US" dirty="0"/>
              <a:t>Explore joint analysis further</a:t>
            </a:r>
          </a:p>
          <a:p>
            <a:r>
              <a:rPr lang="en-US" dirty="0"/>
              <a:t>Meta-analysis of individual population group summary statistics</a:t>
            </a:r>
          </a:p>
          <a:p>
            <a:r>
              <a:rPr lang="en-US" dirty="0"/>
              <a:t>Analysis with mixed logistic model [e.g. GMMAT]</a:t>
            </a:r>
          </a:p>
          <a:p>
            <a:r>
              <a:rPr lang="en-US" dirty="0"/>
              <a:t>Analysis with method that accounts for case-control imbalance (SAIGE)</a:t>
            </a:r>
          </a:p>
          <a:p>
            <a:r>
              <a:rPr lang="en-US" dirty="0">
                <a:solidFill>
                  <a:schemeClr val="accent1"/>
                </a:solidFill>
              </a:rPr>
              <a:t>Annotation of top hits</a:t>
            </a:r>
          </a:p>
          <a:p>
            <a:r>
              <a:rPr lang="en-US" i="1" dirty="0">
                <a:solidFill>
                  <a:schemeClr val="accent1"/>
                </a:solidFill>
              </a:rPr>
              <a:t>In silico </a:t>
            </a:r>
            <a:r>
              <a:rPr lang="en-US" dirty="0">
                <a:solidFill>
                  <a:schemeClr val="accent1"/>
                </a:solidFill>
              </a:rPr>
              <a:t>replication of novel hits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6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A46D-B04F-B042-9727-2350FC65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SSNS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3A798-A79E-9843-AC2D-596F082E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99" y="1690688"/>
            <a:ext cx="709888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7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0EE0-0594-1D45-A34E-CED116EA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7274-7377-2742-935E-3D28F281B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QC’ed</a:t>
            </a:r>
            <a:r>
              <a:rPr lang="en-US" dirty="0"/>
              <a:t> markers from SSNS samples used to extract matching markers by chromosome and position</a:t>
            </a:r>
          </a:p>
          <a:p>
            <a:r>
              <a:rPr lang="en-US" dirty="0"/>
              <a:t>Both datasets aligned and alleles checked against hg37 </a:t>
            </a:r>
            <a:r>
              <a:rPr lang="en-US" dirty="0" err="1"/>
              <a:t>fasta</a:t>
            </a:r>
            <a:endParaRPr lang="en-US" dirty="0"/>
          </a:p>
          <a:p>
            <a:r>
              <a:rPr lang="en-US" dirty="0"/>
              <a:t>Markers passing QC reannotated against dbSNP151</a:t>
            </a:r>
          </a:p>
          <a:p>
            <a:r>
              <a:rPr lang="en-US" dirty="0"/>
              <a:t>Initial check with </a:t>
            </a:r>
            <a:r>
              <a:rPr lang="en-US" dirty="0" err="1"/>
              <a:t>bcftools</a:t>
            </a:r>
            <a:r>
              <a:rPr lang="en-US" dirty="0"/>
              <a:t> +</a:t>
            </a:r>
            <a:r>
              <a:rPr lang="en-US" dirty="0" err="1"/>
              <a:t>fixref</a:t>
            </a:r>
            <a:r>
              <a:rPr lang="en-US" dirty="0"/>
              <a:t> plugin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7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77BD-EDAF-0A4F-8F6B-7B087E0F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SSNS dataset checked against hg37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7A6C-EBB8-254C-9E87-37DAAAFBA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4304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ED6CD-CED0-FF49-9316-3DD564803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94304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Post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0AC8A-2A49-8944-B0C2-99D013455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21"/>
          <a:stretch/>
        </p:blipFill>
        <p:spPr>
          <a:xfrm>
            <a:off x="838200" y="1844675"/>
            <a:ext cx="3871823" cy="508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A7690-CDCE-B34E-B0C6-973F4F2A3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397"/>
          <a:stretch/>
        </p:blipFill>
        <p:spPr>
          <a:xfrm>
            <a:off x="6096000" y="1844674"/>
            <a:ext cx="4065917" cy="50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77BD-EDAF-0A4F-8F6B-7B087E0F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1000G dataset checked against hg37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7A6C-EBB8-254C-9E87-37DAAAFBAC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7B5E-FC18-B54E-AACF-F0A21C6C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28762"/>
            <a:ext cx="6578600" cy="51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1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1A4F-43B5-524A-A2E3-99110E60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dirty="0"/>
              <a:t>PCA check of SSNS samples vs 1000G</a:t>
            </a:r>
            <a:br>
              <a:rPr lang="en-US" sz="5600" dirty="0"/>
            </a:br>
            <a:r>
              <a:rPr lang="en-US" sz="5600" dirty="0"/>
              <a:t>pre-selection of controls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CA5D3-27CB-8D4A-9D23-16471520D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" y="1080318"/>
            <a:ext cx="3529109" cy="256742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099C4-19A3-5F46-8949-3C4FA568C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88" y="1081294"/>
            <a:ext cx="3526424" cy="2565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575B8-FE6E-B04B-96AD-33224948F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71275"/>
            <a:ext cx="3553968" cy="25855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1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2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0DB4-25F6-7149-ADD7-9C8BBC96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dirty="0"/>
              <a:t>PCA check of SSNS samples vs 1000G:</a:t>
            </a:r>
            <a:br>
              <a:rPr lang="en-US" sz="5600" dirty="0"/>
            </a:br>
            <a:r>
              <a:rPr lang="en-US" sz="5600" dirty="0"/>
              <a:t>post-selection of controls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B67B1-8E3A-4F4A-B7AC-E9ECC828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6" y="1080318"/>
            <a:ext cx="3529109" cy="2567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3B0F0-2225-364F-9162-78E1D2E4A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88" y="1081294"/>
            <a:ext cx="3526424" cy="2565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B4CA8-490F-124E-9088-E4CDC48D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71275"/>
            <a:ext cx="3553968" cy="25855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DF4E-48E9-C048-A675-2A4FF8B6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Post-selection of controls after PCA check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28EA7D-73F4-A844-9ABF-04D1F5443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72903"/>
              </p:ext>
            </p:extLst>
          </p:nvPr>
        </p:nvGraphicFramePr>
        <p:xfrm>
          <a:off x="1115454" y="2003116"/>
          <a:ext cx="8788401" cy="268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08">
                  <a:extLst>
                    <a:ext uri="{9D8B030D-6E8A-4147-A177-3AD203B41FA5}">
                      <a16:colId xmlns:a16="http://schemas.microsoft.com/office/drawing/2014/main" val="3063621285"/>
                    </a:ext>
                  </a:extLst>
                </a:gridCol>
                <a:gridCol w="1382186">
                  <a:extLst>
                    <a:ext uri="{9D8B030D-6E8A-4147-A177-3AD203B41FA5}">
                      <a16:colId xmlns:a16="http://schemas.microsoft.com/office/drawing/2014/main" val="3211876216"/>
                    </a:ext>
                  </a:extLst>
                </a:gridCol>
                <a:gridCol w="1502135">
                  <a:extLst>
                    <a:ext uri="{9D8B030D-6E8A-4147-A177-3AD203B41FA5}">
                      <a16:colId xmlns:a16="http://schemas.microsoft.com/office/drawing/2014/main" val="4058564815"/>
                    </a:ext>
                  </a:extLst>
                </a:gridCol>
                <a:gridCol w="4402872">
                  <a:extLst>
                    <a:ext uri="{9D8B030D-6E8A-4147-A177-3AD203B41FA5}">
                      <a16:colId xmlns:a16="http://schemas.microsoft.com/office/drawing/2014/main" val="3595307512"/>
                    </a:ext>
                  </a:extLst>
                </a:gridCol>
              </a:tblGrid>
              <a:tr h="442346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64770"/>
                  </a:ext>
                </a:extLst>
              </a:tr>
              <a:tr h="448490">
                <a:tc>
                  <a:txBody>
                    <a:bodyPr/>
                    <a:lstStyle/>
                    <a:p>
                      <a:r>
                        <a:rPr lang="en-US" dirty="0"/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are SAS [STU, ITU, GIH]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091349"/>
                  </a:ext>
                </a:extLst>
              </a:tr>
              <a:tr h="448490">
                <a:tc>
                  <a:txBody>
                    <a:bodyPr/>
                    <a:lstStyle/>
                    <a:p>
                      <a:r>
                        <a:rPr lang="en-US" dirty="0"/>
                        <a:t>European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are EUR [CEU, GBR]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8883"/>
                  </a:ext>
                </a:extLst>
              </a:tr>
              <a:tr h="448490">
                <a:tc>
                  <a:txBody>
                    <a:bodyPr/>
                    <a:lstStyle/>
                    <a:p>
                      <a:r>
                        <a:rPr lang="en-US" dirty="0"/>
                        <a:t>African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are AFR [YRI, ESN, ASW]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56694"/>
                  </a:ext>
                </a:extLst>
              </a:tr>
              <a:tr h="448490">
                <a:tc>
                  <a:txBody>
                    <a:bodyPr/>
                    <a:lstStyle/>
                    <a:p>
                      <a:r>
                        <a:rPr lang="en-US" dirty="0"/>
                        <a:t>Admixed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are AMR [MXL, PUR]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37442"/>
                  </a:ext>
                </a:extLst>
              </a:tr>
              <a:tr h="44849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1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692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678</Words>
  <Application>Microsoft Office PowerPoint</Application>
  <PresentationFormat>Widescreen</PresentationFormat>
  <Paragraphs>132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GWAS of SSNS</vt:lpstr>
      <vt:lpstr>GWAS SSNS</vt:lpstr>
      <vt:lpstr>SSNS samples</vt:lpstr>
      <vt:lpstr>Data management 1</vt:lpstr>
      <vt:lpstr>SSNS dataset checked against hg37</vt:lpstr>
      <vt:lpstr>1000G dataset checked against hg37</vt:lpstr>
      <vt:lpstr>PCA check of SSNS samples vs 1000G pre-selection of controls</vt:lpstr>
      <vt:lpstr>PCA check of SSNS samples vs 1000G: post-selection of controls</vt:lpstr>
      <vt:lpstr>Post-selection of controls after PCA check</vt:lpstr>
      <vt:lpstr>SSNS GWAS: Exploratory data analysis</vt:lpstr>
      <vt:lpstr>PCA plot: all cases and controls</vt:lpstr>
      <vt:lpstr>Association analysis by ancestry group</vt:lpstr>
      <vt:lpstr>Association analysis per pop [MAF &gt;= 0.05, no covariates, logistic model, Wald test]</vt:lpstr>
      <vt:lpstr>Association analysis per pop [MAF &gt;= 0.05, no covariates, logistic model, Wald test]</vt:lpstr>
      <vt:lpstr>Asian ancestry: Association [Wald test]</vt:lpstr>
      <vt:lpstr>European ancestry: Association [Wald test]</vt:lpstr>
      <vt:lpstr>African ancestry: Association [Wald test]</vt:lpstr>
      <vt:lpstr>Mixed ancestry: Association [Wald test]</vt:lpstr>
      <vt:lpstr>Joint analysis</vt:lpstr>
      <vt:lpstr>Exploratory joint analysis controlling for PCs</vt:lpstr>
      <vt:lpstr>Number of significant PCs</vt:lpstr>
      <vt:lpstr>Exploratory analysis controlling for GRM and 4 PCs</vt:lpstr>
      <vt:lpstr>Analysis using Firth bias-corrected logistic model [adjusting for 4 PCs]</vt:lpstr>
      <vt:lpstr>Summary points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GWAS of SSNS</dc:title>
  <dc:creator>Adeyemo, Adebowale (NIH/NHGRI) [E]</dc:creator>
  <cp:lastModifiedBy>Rasheed Gbadegesin, M.D.</cp:lastModifiedBy>
  <cp:revision>8</cp:revision>
  <dcterms:created xsi:type="dcterms:W3CDTF">2020-03-03T20:00:04Z</dcterms:created>
  <dcterms:modified xsi:type="dcterms:W3CDTF">2020-03-03T22:05:00Z</dcterms:modified>
</cp:coreProperties>
</file>